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5" r:id="rId2"/>
    <p:sldId id="289" r:id="rId3"/>
    <p:sldId id="273" r:id="rId4"/>
    <p:sldId id="280" r:id="rId5"/>
    <p:sldId id="281" r:id="rId6"/>
    <p:sldId id="267" r:id="rId7"/>
    <p:sldId id="268" r:id="rId8"/>
    <p:sldId id="279" r:id="rId9"/>
    <p:sldId id="283" r:id="rId10"/>
    <p:sldId id="269" r:id="rId11"/>
    <p:sldId id="270" r:id="rId12"/>
    <p:sldId id="271" r:id="rId13"/>
    <p:sldId id="282" r:id="rId14"/>
    <p:sldId id="272" r:id="rId15"/>
    <p:sldId id="274" r:id="rId16"/>
    <p:sldId id="284" r:id="rId17"/>
    <p:sldId id="275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81B0F-88AD-F04C-83E6-7C85AC6B489A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37F8E-6F6E-FC4C-912F-EBC7E31825A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2045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37F8E-6F6E-FC4C-912F-EBC7E31825A3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2146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37F8E-6F6E-FC4C-912F-EBC7E31825A3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979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5D01-5314-ED4B-810D-6AFD6189B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26F98-5B3F-8449-9584-8AE0D2192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BAD99-942B-C649-A11C-7815BB84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06ECA-7BDF-7F49-8C36-047ED5BF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DED89-5385-0644-A73D-9D656CB9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2548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A7B2-3752-6044-831B-7D3BB035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FE8ED-EE35-4148-AD7E-C10C96CE4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37E5D-041F-7143-9F19-0787F44E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57F23-CFC2-1447-8C55-736F57F3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28982-5E99-674A-B647-DA3F1F37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379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91D04E-1333-2F47-A721-5037E2956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056EA-2C66-CF4A-86A8-387FB6746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1532F-8B7E-A643-9A9D-814010FD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1ADC2-5E29-AF44-BCB4-6C0F82DF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C7A28-7FAA-1544-8FC3-B2C13B2E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882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702B-03A2-4B48-A9A6-74C04971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FDAD0-2F5B-EA46-8010-14A1843F7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B7D91-E8ED-3D47-9645-7DF1C59C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A066-A487-7B48-BF15-030036A9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21090-1936-C145-916B-9D81EB5B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711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6BB1-8EF9-8742-8327-B7877639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5936-6EF4-5242-9AA1-2F31B365E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726B9-A8DD-F44B-AFB8-79AD7C5E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8ECC0-AE26-5E40-92B6-3DD544100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FAFEF-31B1-4F42-B27E-AE1DB3E2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3668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CABC-3A12-4E45-BD88-D519CE4F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2C1D-2712-8F4F-AF0B-C8B69481E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9B99B-9C68-EB4E-8572-CDFEF8D5D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2FFC2-C032-384F-876C-6BDB2FB22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BB565-F9FD-E04F-89BF-3BAEFBE1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932D4-4581-BC4D-86FD-F8BD204C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5230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33FE-9BA2-344B-AB0A-D762D1B7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B295F-AF17-F143-A964-AD98D4A55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B5899-6736-384F-BF04-7D160CB60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937AF-C6F4-AD43-A42B-51333624B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C8FE1-5F60-9A49-B184-2F05F668C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B5B41C-311D-EE4E-A555-CB45485E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57601-6654-704F-9E6A-CE69B301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FB93D6-B0E7-254A-9D7E-B62372D0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86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60F6A-0E16-FB43-930E-E3209C24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9A05E-0A09-3941-B775-7AC20415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0BA0C-1910-C748-99C5-75BB36E6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8AA63-B550-2C43-8D28-40720281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23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FA5723-08EF-4E47-B603-BDEDC25D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82FE1-B877-E34E-A900-DCE3AC52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9877B-8510-3443-97E2-9E875A55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991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A1B9-79AF-0841-9784-D85D0B4C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433C-8969-B14B-AC7D-5A1E8C5BC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65705-0FE6-FD49-981A-F2306F314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BB636-6D16-8A41-B1B0-F6883AB1A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51D30-18C1-2846-9732-0FD44852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6E3ED-7CB5-3A4A-8A7E-2E97B749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945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9097-3856-684B-BA6E-10D05F0F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41D139-86D9-5846-BE18-CC567EB65C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0BED7-D711-0E47-A02C-186E37DBE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9D0E4-36B3-B34C-A185-F0CC8F4D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BAC80-8ABB-3B48-BC7C-775929CD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9E6FE-104F-344B-9B4B-4ACE463D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844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60403-3B2F-B641-BC81-9AA05EB4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50C98-754A-8740-BA35-0E7A076E4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AC4AB-C60F-974C-A687-03BEF4C68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7A69C-7E5C-6749-B0BC-4C9656A42A12}" type="datetimeFigureOut">
              <a:rPr lang="en-CN" smtClean="0"/>
              <a:t>2021/1/21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56B80-D45C-8B4A-965E-918CB1441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96992-778C-D84E-8957-A29EBE0F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978B1-E98A-8C4F-B945-DDEA0819C34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060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ll of Duty®: Black Ops 4">
            <a:extLst>
              <a:ext uri="{FF2B5EF4-FFF2-40B4-BE49-F238E27FC236}">
                <a16:creationId xmlns:a16="http://schemas.microsoft.com/office/drawing/2014/main" id="{5F7D7329-5880-9A4D-9E24-7C7B5CC65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05" y="4171168"/>
            <a:ext cx="2686832" cy="26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.insider.com/5be1e8a8f556fc396f25544a?width=80...">
            <a:extLst>
              <a:ext uri="{FF2B5EF4-FFF2-40B4-BE49-F238E27FC236}">
                <a16:creationId xmlns:a16="http://schemas.microsoft.com/office/drawing/2014/main" id="{AD6D6A6F-B57B-224F-BC84-2BFD93FC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" y="4189956"/>
            <a:ext cx="3557392" cy="266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ssassin's Creed: Valhalla | Assassin's Creed Wiki | Fandom">
            <a:extLst>
              <a:ext uri="{FF2B5EF4-FFF2-40B4-BE49-F238E27FC236}">
                <a16:creationId xmlns:a16="http://schemas.microsoft.com/office/drawing/2014/main" id="{C0CEC84A-1760-2D43-9CC4-126A0026E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756" y="2105480"/>
            <a:ext cx="2041743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ong Us on Steam">
            <a:extLst>
              <a:ext uri="{FF2B5EF4-FFF2-40B4-BE49-F238E27FC236}">
                <a16:creationId xmlns:a16="http://schemas.microsoft.com/office/drawing/2014/main" id="{1C0D119D-B67F-BC4F-9E15-81A61517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093" y="4199351"/>
            <a:ext cx="5688274" cy="265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949A6-9731-E249-929E-1815A7474E3D}"/>
              </a:ext>
            </a:extLst>
          </p:cNvPr>
          <p:cNvSpPr txBox="1"/>
          <p:nvPr/>
        </p:nvSpPr>
        <p:spPr>
          <a:xfrm>
            <a:off x="2032780" y="689489"/>
            <a:ext cx="7633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REST APIs for game match</a:t>
            </a:r>
          </a:p>
        </p:txBody>
      </p:sp>
      <p:pic>
        <p:nvPicPr>
          <p:cNvPr id="1030" name="Picture 6" descr="Dota 2: Patch 7.24 is Live">
            <a:extLst>
              <a:ext uri="{FF2B5EF4-FFF2-40B4-BE49-F238E27FC236}">
                <a16:creationId xmlns:a16="http://schemas.microsoft.com/office/drawing/2014/main" id="{EDC7E945-737C-5B49-970D-FD16A819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99" y="2105480"/>
            <a:ext cx="4320089" cy="243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12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E6C9D4-D260-884D-AAB4-9D9FADABA1FD}"/>
              </a:ext>
            </a:extLst>
          </p:cNvPr>
          <p:cNvSpPr txBox="1"/>
          <p:nvPr/>
        </p:nvSpPr>
        <p:spPr>
          <a:xfrm>
            <a:off x="676407" y="278796"/>
            <a:ext cx="402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/>
              <a:t>Datamodel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Design</a:t>
            </a:r>
            <a:endParaRPr lang="en-C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90C4A-F3D8-5143-9D23-5860D9D8E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3"/>
          <a:stretch/>
        </p:blipFill>
        <p:spPr>
          <a:xfrm>
            <a:off x="1213147" y="1343419"/>
            <a:ext cx="5702300" cy="2774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F523B6-225A-BB46-A1B0-94DA732FFEB0}"/>
              </a:ext>
            </a:extLst>
          </p:cNvPr>
          <p:cNvSpPr txBox="1"/>
          <p:nvPr/>
        </p:nvSpPr>
        <p:spPr>
          <a:xfrm>
            <a:off x="2578348" y="4274355"/>
            <a:ext cx="2118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One-to-many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56313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9ADB59D1-07C8-AF4B-91BF-040643495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104042"/>
              </p:ext>
            </p:extLst>
          </p:nvPr>
        </p:nvGraphicFramePr>
        <p:xfrm>
          <a:off x="509395" y="1037862"/>
          <a:ext cx="9398693" cy="5405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06254">
                  <a:extLst>
                    <a:ext uri="{9D8B030D-6E8A-4147-A177-3AD203B41FA5}">
                      <a16:colId xmlns:a16="http://schemas.microsoft.com/office/drawing/2014/main" val="1918544760"/>
                    </a:ext>
                  </a:extLst>
                </a:gridCol>
                <a:gridCol w="1290181">
                  <a:extLst>
                    <a:ext uri="{9D8B030D-6E8A-4147-A177-3AD203B41FA5}">
                      <a16:colId xmlns:a16="http://schemas.microsoft.com/office/drawing/2014/main" val="1049019114"/>
                    </a:ext>
                  </a:extLst>
                </a:gridCol>
                <a:gridCol w="3770334">
                  <a:extLst>
                    <a:ext uri="{9D8B030D-6E8A-4147-A177-3AD203B41FA5}">
                      <a16:colId xmlns:a16="http://schemas.microsoft.com/office/drawing/2014/main" val="3527955498"/>
                    </a:ext>
                  </a:extLst>
                </a:gridCol>
                <a:gridCol w="3331924">
                  <a:extLst>
                    <a:ext uri="{9D8B030D-6E8A-4147-A177-3AD203B41FA5}">
                      <a16:colId xmlns:a16="http://schemas.microsoft.com/office/drawing/2014/main" val="140255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Entity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Attribute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Validator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Comments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4634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User</a:t>
                      </a:r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NotBlank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@Size</a:t>
                      </a:r>
                      <a:r>
                        <a:rPr lang="en-US" dirty="0"/>
                        <a:t>(min =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dirty="0"/>
                        <a:t>, max =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@Pattern(</a:t>
                      </a:r>
                      <a:r>
                        <a:rPr lang="en-US" dirty="0" err="1"/>
                        <a:t>regexp</a:t>
                      </a:r>
                      <a:r>
                        <a:rPr lang="en-US" dirty="0"/>
                        <a:t> = "^[A-Za-z0-9]+$”</a:t>
                      </a:r>
                      <a:r>
                        <a:rPr lang="en-US" altLang="zh-CN" dirty="0"/>
                        <a:t>)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826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gender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NotBlank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InStringArray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Gender should be 'male' or 'female'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7372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nickname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NotBlank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@Size</a:t>
                      </a:r>
                      <a:r>
                        <a:rPr lang="en-US" dirty="0"/>
                        <a:t>(min =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dirty="0"/>
                        <a:t>, max =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@Pattern(</a:t>
                      </a:r>
                      <a:r>
                        <a:rPr lang="en-US" dirty="0" err="1"/>
                        <a:t>regexp</a:t>
                      </a:r>
                      <a:r>
                        <a:rPr lang="en-US" dirty="0"/>
                        <a:t> = "^[A-Za-z0-9]+$”</a:t>
                      </a:r>
                      <a:r>
                        <a:rPr lang="en-US" altLang="zh-CN" dirty="0"/>
                        <a:t>)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7532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geography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NotBlank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InStringArray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Geography should be one of 'Europe', 'Asia', 'USA'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74412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Interest</a:t>
                      </a:r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game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NotBlank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InStringArray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Game should be one of '</a:t>
                      </a:r>
                      <a:r>
                        <a:rPr lang="en-US" dirty="0" err="1"/>
                        <a:t>fortnite</a:t>
                      </a:r>
                      <a:r>
                        <a:rPr lang="en-US" dirty="0"/>
                        <a:t>', 'call of duty', '</a:t>
                      </a:r>
                      <a:r>
                        <a:rPr lang="en-US" dirty="0" err="1"/>
                        <a:t>dota</a:t>
                      </a:r>
                      <a:r>
                        <a:rPr lang="en-US" dirty="0"/>
                        <a:t>', '</a:t>
                      </a:r>
                      <a:r>
                        <a:rPr lang="en-US" dirty="0" err="1"/>
                        <a:t>valhalla</a:t>
                      </a:r>
                      <a:r>
                        <a:rPr lang="en-US" dirty="0"/>
                        <a:t>', 'among us'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3542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level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NotBlank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InStringArray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Level should be one of 'noob', 'pro', 'invincible'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5943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credit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PositiveOrZero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0763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07E158-AE0D-FC4C-9ECE-7D6F7A7C76E1}"/>
              </a:ext>
            </a:extLst>
          </p:cNvPr>
          <p:cNvSpPr txBox="1"/>
          <p:nvPr/>
        </p:nvSpPr>
        <p:spPr>
          <a:xfrm>
            <a:off x="697286" y="216166"/>
            <a:ext cx="402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Common: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validator</a:t>
            </a:r>
            <a:endParaRPr lang="en-CN" sz="3600" b="1" dirty="0"/>
          </a:p>
        </p:txBody>
      </p:sp>
    </p:spTree>
    <p:extLst>
      <p:ext uri="{BB962C8B-B14F-4D97-AF65-F5344CB8AC3E}">
        <p14:creationId xmlns:p14="http://schemas.microsoft.com/office/powerpoint/2010/main" val="3204120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07E158-AE0D-FC4C-9ECE-7D6F7A7C76E1}"/>
              </a:ext>
            </a:extLst>
          </p:cNvPr>
          <p:cNvSpPr txBox="1"/>
          <p:nvPr/>
        </p:nvSpPr>
        <p:spPr>
          <a:xfrm>
            <a:off x="484342" y="565580"/>
            <a:ext cx="6229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Common: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custom-validator</a:t>
            </a:r>
            <a:endParaRPr lang="en-CN" sz="3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FA7BB2-F2CB-BE45-BD20-8061C35121E7}"/>
              </a:ext>
            </a:extLst>
          </p:cNvPr>
          <p:cNvSpPr/>
          <p:nvPr/>
        </p:nvSpPr>
        <p:spPr>
          <a:xfrm>
            <a:off x="1159236" y="1757862"/>
            <a:ext cx="1616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@</a:t>
            </a:r>
            <a:r>
              <a:rPr lang="en-US" dirty="0" err="1"/>
              <a:t>InStringArray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8EA98-7652-5C44-B8DF-E35D730F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36" y="2297193"/>
            <a:ext cx="9873527" cy="11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3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DDCC1-DC6E-924F-8EFE-9344399E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9" y="402852"/>
            <a:ext cx="5165224" cy="6052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0504D5-CB12-B445-857C-FB03F7EC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93" y="0"/>
            <a:ext cx="520340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FB84CC-407D-FE45-9880-63C8EC789C5D}"/>
              </a:ext>
            </a:extLst>
          </p:cNvPr>
          <p:cNvCxnSpPr>
            <a:cxnSpLocks/>
          </p:cNvCxnSpPr>
          <p:nvPr/>
        </p:nvCxnSpPr>
        <p:spPr>
          <a:xfrm>
            <a:off x="3632548" y="4133589"/>
            <a:ext cx="2730674" cy="86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2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54CEB3-7CA9-0548-9D55-F07792468E78}"/>
              </a:ext>
            </a:extLst>
          </p:cNvPr>
          <p:cNvSpPr txBox="1"/>
          <p:nvPr/>
        </p:nvSpPr>
        <p:spPr>
          <a:xfrm>
            <a:off x="509395" y="228692"/>
            <a:ext cx="402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Common: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exception</a:t>
            </a:r>
            <a:endParaRPr lang="en-CN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B1FEB-28FC-BA40-AA57-CFA048B1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55" y="2001665"/>
            <a:ext cx="10173975" cy="4463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228A4A-993F-D145-A6E6-F54C941A1498}"/>
              </a:ext>
            </a:extLst>
          </p:cNvPr>
          <p:cNvSpPr txBox="1"/>
          <p:nvPr/>
        </p:nvSpPr>
        <p:spPr>
          <a:xfrm>
            <a:off x="5574506" y="1036333"/>
            <a:ext cx="6204134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ResourceNotFoundException</a:t>
            </a:r>
            <a:r>
              <a:rPr lang="en-US" sz="2000" dirty="0"/>
              <a:t> </a:t>
            </a:r>
            <a:r>
              <a:rPr lang="en-US" sz="1600" dirty="0"/>
              <a:t>(</a:t>
            </a:r>
            <a:r>
              <a:rPr lang="en-US" altLang="zh-CN" sz="1600" dirty="0"/>
              <a:t>404</a:t>
            </a:r>
            <a:r>
              <a:rPr lang="zh-CN" altLang="en-US" sz="1600" dirty="0"/>
              <a:t> </a:t>
            </a:r>
            <a:r>
              <a:rPr lang="en-US" altLang="zh-CN" sz="1600" dirty="0"/>
              <a:t>Not Found</a:t>
            </a:r>
            <a:r>
              <a:rPr lang="en-US" sz="1600" dirty="0"/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InvalidRequestException</a:t>
            </a:r>
            <a:r>
              <a:rPr lang="zh-CN" altLang="en-US" sz="2000" dirty="0"/>
              <a:t> </a:t>
            </a:r>
            <a:r>
              <a:rPr lang="en-US" altLang="zh-CN" sz="1600" dirty="0"/>
              <a:t>(</a:t>
            </a:r>
            <a:r>
              <a:rPr lang="en-US" sz="1600" dirty="0"/>
              <a:t>400 Bad Request</a:t>
            </a:r>
            <a:r>
              <a:rPr lang="en-US" altLang="zh-CN" sz="1600" dirty="0"/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MethodArgumentNotValidException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sz="1600" dirty="0"/>
              <a:t>400 Bad Request</a:t>
            </a:r>
            <a:r>
              <a:rPr lang="en-US" altLang="zh-CN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7070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5EEF0F-4172-F242-B50D-6678138057F2}"/>
              </a:ext>
            </a:extLst>
          </p:cNvPr>
          <p:cNvSpPr txBox="1"/>
          <p:nvPr/>
        </p:nvSpPr>
        <p:spPr>
          <a:xfrm>
            <a:off x="843418" y="350728"/>
            <a:ext cx="2421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b="1" dirty="0"/>
              <a:t>Unit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testing</a:t>
            </a:r>
            <a:endParaRPr lang="en-CN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4FE50-8BE2-A242-8CB0-B9B084A6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5" y="1158223"/>
            <a:ext cx="7924800" cy="143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202B96-58CF-5940-BBBD-621787BE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265" y="2455537"/>
            <a:ext cx="4267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0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12753-5159-C647-BABA-1BCFFB4B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7" y="2254685"/>
            <a:ext cx="10943279" cy="2707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06919-170A-FD4B-BD10-4E5C04483C82}"/>
              </a:ext>
            </a:extLst>
          </p:cNvPr>
          <p:cNvSpPr txBox="1"/>
          <p:nvPr/>
        </p:nvSpPr>
        <p:spPr>
          <a:xfrm>
            <a:off x="843418" y="350728"/>
            <a:ext cx="4238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b="1" dirty="0"/>
              <a:t>Unit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testing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coverage</a:t>
            </a:r>
            <a:endParaRPr lang="en-CN" sz="3600" b="1" dirty="0"/>
          </a:p>
        </p:txBody>
      </p:sp>
    </p:spTree>
    <p:extLst>
      <p:ext uri="{BB962C8B-B14F-4D97-AF65-F5344CB8AC3E}">
        <p14:creationId xmlns:p14="http://schemas.microsoft.com/office/powerpoint/2010/main" val="668612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F620B-7A23-354B-889E-20BC941AB603}"/>
              </a:ext>
            </a:extLst>
          </p:cNvPr>
          <p:cNvSpPr txBox="1"/>
          <p:nvPr/>
        </p:nvSpPr>
        <p:spPr>
          <a:xfrm>
            <a:off x="1409620" y="1428599"/>
            <a:ext cx="93727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Thank</a:t>
            </a:r>
            <a:r>
              <a:rPr lang="zh-CN" altLang="en-US" sz="6000" dirty="0"/>
              <a:t> </a:t>
            </a:r>
            <a:r>
              <a:rPr lang="en-US" altLang="zh-CN" sz="6000" dirty="0"/>
              <a:t>you</a:t>
            </a:r>
            <a:r>
              <a:rPr lang="zh-CN" altLang="en-US" sz="6000" dirty="0"/>
              <a:t> </a:t>
            </a:r>
            <a:r>
              <a:rPr lang="en-US" altLang="zh-CN" sz="6000" dirty="0"/>
              <a:t>for</a:t>
            </a:r>
            <a:r>
              <a:rPr lang="zh-CN" altLang="en-US" sz="6000" dirty="0"/>
              <a:t> </a:t>
            </a:r>
            <a:r>
              <a:rPr lang="en-US" altLang="zh-CN" sz="6000" dirty="0"/>
              <a:t>your</a:t>
            </a:r>
            <a:r>
              <a:rPr lang="zh-CN" altLang="en-US" sz="6000" dirty="0"/>
              <a:t> </a:t>
            </a:r>
            <a:r>
              <a:rPr lang="en-US" altLang="zh-CN" sz="6000" dirty="0"/>
              <a:t>attention!</a:t>
            </a:r>
            <a:endParaRPr lang="en-CN" sz="6000" dirty="0"/>
          </a:p>
        </p:txBody>
      </p:sp>
      <p:pic>
        <p:nvPicPr>
          <p:cNvPr id="2050" name="Picture 2" descr="35 Years Ago: 'Super Mario Bros.' Becomes Gaming's Biggest Hit">
            <a:extLst>
              <a:ext uri="{FF2B5EF4-FFF2-40B4-BE49-F238E27FC236}">
                <a16:creationId xmlns:a16="http://schemas.microsoft.com/office/drawing/2014/main" id="{90998CBE-A21C-EA4C-B768-86BA82D94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64" y="3291840"/>
            <a:ext cx="3797105" cy="25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2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FA52E4-45FF-C646-99BB-91561486366C}"/>
              </a:ext>
            </a:extLst>
          </p:cNvPr>
          <p:cNvSpPr txBox="1"/>
          <p:nvPr/>
        </p:nvSpPr>
        <p:spPr>
          <a:xfrm>
            <a:off x="3607495" y="1967511"/>
            <a:ext cx="4622105" cy="369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/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/>
              <a:t>REST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APIs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 err="1"/>
              <a:t>Datamodel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/>
              <a:t>Unit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testing</a:t>
            </a:r>
            <a:endParaRPr lang="en-C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AA97D-9587-514B-8C17-D7523D3A45A7}"/>
              </a:ext>
            </a:extLst>
          </p:cNvPr>
          <p:cNvSpPr txBox="1"/>
          <p:nvPr/>
        </p:nvSpPr>
        <p:spPr>
          <a:xfrm>
            <a:off x="3607495" y="1044181"/>
            <a:ext cx="2750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/>
              <a:t>Contents</a:t>
            </a:r>
            <a:endParaRPr lang="en-CN" sz="5400" b="1" dirty="0"/>
          </a:p>
        </p:txBody>
      </p:sp>
    </p:spTree>
    <p:extLst>
      <p:ext uri="{BB962C8B-B14F-4D97-AF65-F5344CB8AC3E}">
        <p14:creationId xmlns:p14="http://schemas.microsoft.com/office/powerpoint/2010/main" val="2813550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F06749-E01D-5245-B8E6-C5E11D30F734}"/>
              </a:ext>
            </a:extLst>
          </p:cNvPr>
          <p:cNvSpPr/>
          <p:nvPr/>
        </p:nvSpPr>
        <p:spPr>
          <a:xfrm>
            <a:off x="1691949" y="1115472"/>
            <a:ext cx="9444624" cy="172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Helvetica" pitchFamily="2" charset="0"/>
              </a:rPr>
              <a:t>Main features include: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" pitchFamily="2" charset="0"/>
              </a:rPr>
              <a:t>User and interest infor</a:t>
            </a:r>
            <a:r>
              <a:rPr lang="en-US" altLang="zh-CN" dirty="0">
                <a:solidFill>
                  <a:srgbClr val="333333"/>
                </a:solidFill>
                <a:latin typeface="Helvetica" pitchFamily="2" charset="0"/>
              </a:rPr>
              <a:t>mation</a:t>
            </a:r>
            <a:r>
              <a:rPr lang="zh-CN" altLang="en-US" dirty="0">
                <a:solidFill>
                  <a:srgbClr val="333333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Helvetica" pitchFamily="2" charset="0"/>
              </a:rPr>
              <a:t>management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" pitchFamily="2" charset="0"/>
              </a:rPr>
              <a:t>Game auto-matching based on user geography</a:t>
            </a:r>
            <a:r>
              <a:rPr lang="zh-CN" altLang="en-US" dirty="0">
                <a:solidFill>
                  <a:srgbClr val="333333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" pitchFamily="2" charset="0"/>
              </a:rPr>
              <a:t>and</a:t>
            </a:r>
            <a:r>
              <a:rPr lang="zh-CN" altLang="en-US" dirty="0">
                <a:solidFill>
                  <a:srgbClr val="333333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" pitchFamily="2" charset="0"/>
              </a:rPr>
              <a:t>user</a:t>
            </a:r>
            <a:r>
              <a:rPr lang="en-US" dirty="0">
                <a:solidFill>
                  <a:srgbClr val="333333"/>
                </a:solidFill>
                <a:latin typeface="Helvetica" pitchFamily="2" charset="0"/>
              </a:rPr>
              <a:t> interest game and level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" pitchFamily="2" charset="0"/>
              </a:rPr>
              <a:t>Search maximum credits based on user interest game and level</a:t>
            </a:r>
            <a:endParaRPr lang="en-US" b="0" i="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32481-150E-EA46-9AF8-AE57EC1A7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7"/>
          <a:stretch/>
        </p:blipFill>
        <p:spPr>
          <a:xfrm>
            <a:off x="1691949" y="3570828"/>
            <a:ext cx="4917749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9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BF99682-08C5-CF4D-A2F9-12CE91AB2BF0}"/>
              </a:ext>
            </a:extLst>
          </p:cNvPr>
          <p:cNvSpPr/>
          <p:nvPr/>
        </p:nvSpPr>
        <p:spPr>
          <a:xfrm>
            <a:off x="3941723" y="1126707"/>
            <a:ext cx="6254260" cy="53143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CF0E45-F06E-EB4D-B6CA-90E249582A81}"/>
              </a:ext>
            </a:extLst>
          </p:cNvPr>
          <p:cNvSpPr/>
          <p:nvPr/>
        </p:nvSpPr>
        <p:spPr>
          <a:xfrm>
            <a:off x="4434214" y="2439434"/>
            <a:ext cx="1429005" cy="16196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AB662-0C77-6141-8425-DE8441C1F6F4}"/>
              </a:ext>
            </a:extLst>
          </p:cNvPr>
          <p:cNvSpPr txBox="1"/>
          <p:nvPr/>
        </p:nvSpPr>
        <p:spPr>
          <a:xfrm>
            <a:off x="4528500" y="2587537"/>
            <a:ext cx="1240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060"/>
                </a:solidFill>
              </a:rPr>
              <a:t>REST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>
                <a:solidFill>
                  <a:srgbClr val="002060"/>
                </a:solidFill>
              </a:rPr>
              <a:t>API</a:t>
            </a:r>
          </a:p>
          <a:p>
            <a:pPr algn="ctr"/>
            <a:endParaRPr lang="en-US" altLang="zh-CN" sz="2000" dirty="0">
              <a:solidFill>
                <a:srgbClr val="002060"/>
              </a:solidFill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Controller layer</a:t>
            </a:r>
            <a:endParaRPr lang="en-CN" sz="20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FEB1BC-9E41-DD45-8354-1506A088B440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 flipV="1">
            <a:off x="3102017" y="3249258"/>
            <a:ext cx="1332197" cy="5074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E4CC70-85B1-444B-9432-2F80E2AD55E9}"/>
              </a:ext>
            </a:extLst>
          </p:cNvPr>
          <p:cNvSpPr txBox="1"/>
          <p:nvPr/>
        </p:nvSpPr>
        <p:spPr>
          <a:xfrm>
            <a:off x="3266943" y="2761448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30DB2-2095-4A49-8AF6-AC1B569A4FF2}"/>
              </a:ext>
            </a:extLst>
          </p:cNvPr>
          <p:cNvSpPr txBox="1"/>
          <p:nvPr/>
        </p:nvSpPr>
        <p:spPr>
          <a:xfrm>
            <a:off x="3276156" y="331958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JSON</a:t>
            </a:r>
            <a:endParaRPr lang="en-CN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139F71-A9C0-4D42-A040-FF5AA0719C18}"/>
              </a:ext>
            </a:extLst>
          </p:cNvPr>
          <p:cNvSpPr/>
          <p:nvPr/>
        </p:nvSpPr>
        <p:spPr>
          <a:xfrm>
            <a:off x="1774258" y="2715399"/>
            <a:ext cx="1327759" cy="10778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5B5596-33FB-C648-8976-390BB1A03742}"/>
              </a:ext>
            </a:extLst>
          </p:cNvPr>
          <p:cNvSpPr txBox="1"/>
          <p:nvPr/>
        </p:nvSpPr>
        <p:spPr>
          <a:xfrm>
            <a:off x="1784959" y="3001105"/>
            <a:ext cx="124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Client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403861-10BD-894A-88F2-C08BBA429292}"/>
              </a:ext>
            </a:extLst>
          </p:cNvPr>
          <p:cNvSpPr/>
          <p:nvPr/>
        </p:nvSpPr>
        <p:spPr>
          <a:xfrm>
            <a:off x="8229598" y="2328706"/>
            <a:ext cx="1630471" cy="174490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3490E-8E5B-4446-B390-5E47CCB1D37D}"/>
              </a:ext>
            </a:extLst>
          </p:cNvPr>
          <p:cNvSpPr txBox="1"/>
          <p:nvPr/>
        </p:nvSpPr>
        <p:spPr>
          <a:xfrm>
            <a:off x="8306841" y="2539440"/>
            <a:ext cx="1553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060"/>
                </a:solidFill>
              </a:rPr>
              <a:t>Spring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>
                <a:solidFill>
                  <a:srgbClr val="002060"/>
                </a:solidFill>
              </a:rPr>
              <a:t>Data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>
                <a:solidFill>
                  <a:srgbClr val="002060"/>
                </a:solidFill>
              </a:rPr>
              <a:t>JPA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Data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Access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layer</a:t>
            </a:r>
            <a:endParaRPr lang="en-CN" sz="20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628E2C-BD85-6D42-BC9B-8FE521E6C19D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863219" y="3249256"/>
            <a:ext cx="399794" cy="2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BF2577-5A99-3542-B514-89A5033A6BFB}"/>
              </a:ext>
            </a:extLst>
          </p:cNvPr>
          <p:cNvCxnSpPr>
            <a:cxnSpLocks/>
            <a:stCxn id="13" idx="2"/>
            <a:endCxn id="21" idx="1"/>
          </p:cNvCxnSpPr>
          <p:nvPr/>
        </p:nvCxnSpPr>
        <p:spPr>
          <a:xfrm flipH="1">
            <a:off x="9044833" y="4073614"/>
            <a:ext cx="1" cy="701777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>
            <a:extLst>
              <a:ext uri="{FF2B5EF4-FFF2-40B4-BE49-F238E27FC236}">
                <a16:creationId xmlns:a16="http://schemas.microsoft.com/office/drawing/2014/main" id="{A1F8C692-993D-A946-BFB1-2D19A1AFD77C}"/>
              </a:ext>
            </a:extLst>
          </p:cNvPr>
          <p:cNvSpPr/>
          <p:nvPr/>
        </p:nvSpPr>
        <p:spPr>
          <a:xfrm>
            <a:off x="8449846" y="4775391"/>
            <a:ext cx="1189973" cy="1399945"/>
          </a:xfrm>
          <a:prstGeom prst="can">
            <a:avLst>
              <a:gd name="adj" fmla="val 3236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H2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endParaRPr lang="en-C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AA0EF8-D05F-C442-A897-3E7CD26024D7}"/>
              </a:ext>
            </a:extLst>
          </p:cNvPr>
          <p:cNvSpPr txBox="1"/>
          <p:nvPr/>
        </p:nvSpPr>
        <p:spPr>
          <a:xfrm>
            <a:off x="711679" y="213446"/>
            <a:ext cx="46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High Level Architecture</a:t>
            </a:r>
            <a:endParaRPr lang="en-CN" sz="3600" b="1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5D1F5F2-10E1-554A-8D33-359F4CC83F4B}"/>
              </a:ext>
            </a:extLst>
          </p:cNvPr>
          <p:cNvSpPr/>
          <p:nvPr/>
        </p:nvSpPr>
        <p:spPr>
          <a:xfrm>
            <a:off x="4631496" y="1373289"/>
            <a:ext cx="5063631" cy="5063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Common</a:t>
            </a:r>
            <a:endParaRPr lang="en-CN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E5FB4F-056E-A741-85C5-3CE40E591705}"/>
              </a:ext>
            </a:extLst>
          </p:cNvPr>
          <p:cNvCxnSpPr>
            <a:cxnSpLocks/>
          </p:cNvCxnSpPr>
          <p:nvPr/>
        </p:nvCxnSpPr>
        <p:spPr>
          <a:xfrm flipV="1">
            <a:off x="5148539" y="1902652"/>
            <a:ext cx="0" cy="513736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F0877C-1A3D-9F49-B2B7-CCBEC935F3D9}"/>
              </a:ext>
            </a:extLst>
          </p:cNvPr>
          <p:cNvCxnSpPr>
            <a:cxnSpLocks/>
          </p:cNvCxnSpPr>
          <p:nvPr/>
        </p:nvCxnSpPr>
        <p:spPr>
          <a:xfrm flipV="1">
            <a:off x="8926880" y="1902652"/>
            <a:ext cx="0" cy="426054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CA154ED-C15D-2F4B-97EC-5DA36BA0587C}"/>
              </a:ext>
            </a:extLst>
          </p:cNvPr>
          <p:cNvSpPr/>
          <p:nvPr/>
        </p:nvSpPr>
        <p:spPr>
          <a:xfrm>
            <a:off x="6313117" y="2416388"/>
            <a:ext cx="1429005" cy="16196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727F77-D460-844E-A9DB-9648CC3A9823}"/>
              </a:ext>
            </a:extLst>
          </p:cNvPr>
          <p:cNvSpPr txBox="1"/>
          <p:nvPr/>
        </p:nvSpPr>
        <p:spPr>
          <a:xfrm>
            <a:off x="6350695" y="2693328"/>
            <a:ext cx="1240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060"/>
                </a:solidFill>
              </a:rPr>
              <a:t>Service</a:t>
            </a:r>
          </a:p>
          <a:p>
            <a:pPr algn="ctr"/>
            <a:endParaRPr lang="en-US" altLang="zh-CN" sz="2000" dirty="0">
              <a:solidFill>
                <a:srgbClr val="002060"/>
              </a:solidFill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Java</a:t>
            </a:r>
            <a:endParaRPr lang="en-CN" sz="2000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1868EC-CE71-7E45-9A4C-9CEBC3843A80}"/>
              </a:ext>
            </a:extLst>
          </p:cNvPr>
          <p:cNvCxnSpPr>
            <a:cxnSpLocks/>
          </p:cNvCxnSpPr>
          <p:nvPr/>
        </p:nvCxnSpPr>
        <p:spPr>
          <a:xfrm flipV="1">
            <a:off x="7752561" y="3206638"/>
            <a:ext cx="399794" cy="2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E82AE8-16E2-5347-B382-FCB559962176}"/>
              </a:ext>
            </a:extLst>
          </p:cNvPr>
          <p:cNvCxnSpPr>
            <a:cxnSpLocks/>
          </p:cNvCxnSpPr>
          <p:nvPr/>
        </p:nvCxnSpPr>
        <p:spPr>
          <a:xfrm flipV="1">
            <a:off x="7027619" y="1879606"/>
            <a:ext cx="0" cy="513736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51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7ACCC04-AEF6-7E48-8FAC-EF1BB2252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6862"/>
            <a:ext cx="5651500" cy="327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0436A8-E385-C347-9961-9380AAC8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9" y="1659438"/>
            <a:ext cx="5753100" cy="3238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D45A26-E82C-8E41-A41E-BF2EB1B402DD}"/>
              </a:ext>
            </a:extLst>
          </p:cNvPr>
          <p:cNvCxnSpPr/>
          <p:nvPr/>
        </p:nvCxnSpPr>
        <p:spPr>
          <a:xfrm>
            <a:off x="5006715" y="2083632"/>
            <a:ext cx="11942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F4CDD0-7F4B-2741-AB25-1DA002C75D59}"/>
              </a:ext>
            </a:extLst>
          </p:cNvPr>
          <p:cNvCxnSpPr>
            <a:cxnSpLocks/>
          </p:cNvCxnSpPr>
          <p:nvPr/>
        </p:nvCxnSpPr>
        <p:spPr>
          <a:xfrm>
            <a:off x="5006715" y="2430904"/>
            <a:ext cx="11942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ACA18C-A694-9947-B781-647D8D5D432D}"/>
              </a:ext>
            </a:extLst>
          </p:cNvPr>
          <p:cNvCxnSpPr/>
          <p:nvPr/>
        </p:nvCxnSpPr>
        <p:spPr>
          <a:xfrm>
            <a:off x="4901784" y="4649448"/>
            <a:ext cx="11942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98CBC2-503B-AF4E-AC39-F354911FF8D8}"/>
              </a:ext>
            </a:extLst>
          </p:cNvPr>
          <p:cNvCxnSpPr>
            <a:cxnSpLocks/>
          </p:cNvCxnSpPr>
          <p:nvPr/>
        </p:nvCxnSpPr>
        <p:spPr>
          <a:xfrm>
            <a:off x="5006715" y="3013023"/>
            <a:ext cx="1194216" cy="659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ED575D-55B1-904F-9ACF-7E2D5B7EB4BE}"/>
              </a:ext>
            </a:extLst>
          </p:cNvPr>
          <p:cNvSpPr txBox="1"/>
          <p:nvPr/>
        </p:nvSpPr>
        <p:spPr>
          <a:xfrm>
            <a:off x="6475750" y="1273642"/>
            <a:ext cx="2947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Package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overview:</a:t>
            </a:r>
            <a:endParaRPr lang="en-CN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2639E-7B41-984B-A23C-939F455D92B0}"/>
              </a:ext>
            </a:extLst>
          </p:cNvPr>
          <p:cNvSpPr txBox="1"/>
          <p:nvPr/>
        </p:nvSpPr>
        <p:spPr>
          <a:xfrm>
            <a:off x="317291" y="1012032"/>
            <a:ext cx="1348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System:</a:t>
            </a:r>
            <a:endParaRPr lang="en-CN" sz="2800" b="1" dirty="0"/>
          </a:p>
        </p:txBody>
      </p:sp>
    </p:spTree>
    <p:extLst>
      <p:ext uri="{BB962C8B-B14F-4D97-AF65-F5344CB8AC3E}">
        <p14:creationId xmlns:p14="http://schemas.microsoft.com/office/powerpoint/2010/main" val="2846657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EB6F3-7AF2-7648-BAFB-5525B4079B2F}"/>
              </a:ext>
            </a:extLst>
          </p:cNvPr>
          <p:cNvSpPr txBox="1"/>
          <p:nvPr/>
        </p:nvSpPr>
        <p:spPr>
          <a:xfrm>
            <a:off x="651355" y="141010"/>
            <a:ext cx="402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REST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APIs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Design</a:t>
            </a:r>
            <a:endParaRPr lang="en-CN" sz="36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26ABBF-F739-7D4D-AD4D-59E5F737D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802844"/>
              </p:ext>
            </p:extLst>
          </p:nvPr>
        </p:nvGraphicFramePr>
        <p:xfrm>
          <a:off x="300625" y="1024420"/>
          <a:ext cx="11724362" cy="50587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2616">
                  <a:extLst>
                    <a:ext uri="{9D8B030D-6E8A-4147-A177-3AD203B41FA5}">
                      <a16:colId xmlns:a16="http://schemas.microsoft.com/office/drawing/2014/main" val="3075239788"/>
                    </a:ext>
                  </a:extLst>
                </a:gridCol>
                <a:gridCol w="2496364">
                  <a:extLst>
                    <a:ext uri="{9D8B030D-6E8A-4147-A177-3AD203B41FA5}">
                      <a16:colId xmlns:a16="http://schemas.microsoft.com/office/drawing/2014/main" val="657144789"/>
                    </a:ext>
                  </a:extLst>
                </a:gridCol>
                <a:gridCol w="951979">
                  <a:extLst>
                    <a:ext uri="{9D8B030D-6E8A-4147-A177-3AD203B41FA5}">
                      <a16:colId xmlns:a16="http://schemas.microsoft.com/office/drawing/2014/main" val="2541816669"/>
                    </a:ext>
                  </a:extLst>
                </a:gridCol>
                <a:gridCol w="2693095">
                  <a:extLst>
                    <a:ext uri="{9D8B030D-6E8A-4147-A177-3AD203B41FA5}">
                      <a16:colId xmlns:a16="http://schemas.microsoft.com/office/drawing/2014/main" val="2565522302"/>
                    </a:ext>
                  </a:extLst>
                </a:gridCol>
                <a:gridCol w="1503124">
                  <a:extLst>
                    <a:ext uri="{9D8B030D-6E8A-4147-A177-3AD203B41FA5}">
                      <a16:colId xmlns:a16="http://schemas.microsoft.com/office/drawing/2014/main" val="1683301278"/>
                    </a:ext>
                  </a:extLst>
                </a:gridCol>
                <a:gridCol w="3457184">
                  <a:extLst>
                    <a:ext uri="{9D8B030D-6E8A-4147-A177-3AD203B41FA5}">
                      <a16:colId xmlns:a16="http://schemas.microsoft.com/office/drawing/2014/main" val="3949759663"/>
                    </a:ext>
                  </a:extLst>
                </a:gridCol>
              </a:tblGrid>
              <a:tr h="614517">
                <a:tc>
                  <a:txBody>
                    <a:bodyPr/>
                    <a:lstStyle/>
                    <a:p>
                      <a:r>
                        <a:rPr lang="en-CN" dirty="0"/>
                        <a:t>No</a:t>
                      </a:r>
                      <a:r>
                        <a:rPr lang="en-US" altLang="zh-CN" dirty="0"/>
                        <a:t>.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method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HTTP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method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URI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Path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48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/>
                        <a:t>getAllUsers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GET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200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(OK)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 all users</a:t>
                      </a:r>
                      <a:endParaRPr lang="en-CN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317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2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/>
                        <a:t>getUserById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GET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200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(OK)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 user by 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CN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392450"/>
                  </a:ext>
                </a:extLst>
              </a:tr>
              <a:tr h="46641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3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/>
                        <a:t>createUser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POST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201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(CREATED)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reate user</a:t>
                      </a:r>
                      <a:endParaRPr lang="en-CN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6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4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updateUserById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PUT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200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(OK)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pdate user by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CN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516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5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deleteUserById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DELETE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200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(OK)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elete user by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CN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02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6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getMatchUserByGame</a:t>
                      </a:r>
                      <a:endParaRPr lang="en-US" b="0" dirty="0"/>
                    </a:p>
                    <a:p>
                      <a:r>
                        <a:rPr lang="en-US" b="0" dirty="0" err="1"/>
                        <a:t>AndLevelAndGeography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GET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/user/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match?game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level=#&amp;geography=#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200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(OK)</a:t>
                      </a:r>
                      <a:endParaRPr lang="en-CN" b="0" dirty="0"/>
                    </a:p>
                    <a:p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a list of matched users with same game, level and geography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52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7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/>
                        <a:t>getOtherUserMatchUserInterest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GET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/user/{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}/match/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interestId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200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(OK)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Get a list of other users that matches user geography and user interest game and level</a:t>
                      </a:r>
                      <a:endParaRPr lang="en-C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585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8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/>
                        <a:t>getUserWithMaxCredit</a:t>
                      </a:r>
                      <a:endParaRPr lang="en-US" altLang="zh-CN" b="0" dirty="0"/>
                    </a:p>
                    <a:p>
                      <a:r>
                        <a:rPr lang="en-US" altLang="zh-CN" b="0" dirty="0" err="1"/>
                        <a:t>ByGameAndLevel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GET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/interest/credit/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max?game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level=#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200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(OK)</a:t>
                      </a:r>
                      <a:endParaRPr lang="en-CN" b="0" dirty="0"/>
                    </a:p>
                    <a:p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Get a list of users with maximum credit among users with same game and level</a:t>
                      </a:r>
                      <a:endParaRPr lang="en-C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56502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2C0540-1E3D-E342-BC74-95C03F72C4D8}"/>
              </a:ext>
            </a:extLst>
          </p:cNvPr>
          <p:cNvSpPr txBox="1"/>
          <p:nvPr/>
        </p:nvSpPr>
        <p:spPr>
          <a:xfrm>
            <a:off x="4672209" y="264120"/>
            <a:ext cx="1354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/>
              <a:t>User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Entity</a:t>
            </a:r>
            <a:endParaRPr lang="en-CN" sz="2000" b="1" dirty="0"/>
          </a:p>
        </p:txBody>
      </p:sp>
    </p:spTree>
    <p:extLst>
      <p:ext uri="{BB962C8B-B14F-4D97-AF65-F5344CB8AC3E}">
        <p14:creationId xmlns:p14="http://schemas.microsoft.com/office/powerpoint/2010/main" val="273257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9501D3-7D6D-CA44-9F2E-D8DE0925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315779"/>
              </p:ext>
            </p:extLst>
          </p:nvPr>
        </p:nvGraphicFramePr>
        <p:xfrm>
          <a:off x="390395" y="1261954"/>
          <a:ext cx="11284885" cy="357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11687">
                  <a:extLst>
                    <a:ext uri="{9D8B030D-6E8A-4147-A177-3AD203B41FA5}">
                      <a16:colId xmlns:a16="http://schemas.microsoft.com/office/drawing/2014/main" val="1893631732"/>
                    </a:ext>
                  </a:extLst>
                </a:gridCol>
                <a:gridCol w="2830882">
                  <a:extLst>
                    <a:ext uri="{9D8B030D-6E8A-4147-A177-3AD203B41FA5}">
                      <a16:colId xmlns:a16="http://schemas.microsoft.com/office/drawing/2014/main" val="1152547519"/>
                    </a:ext>
                  </a:extLst>
                </a:gridCol>
                <a:gridCol w="951978">
                  <a:extLst>
                    <a:ext uri="{9D8B030D-6E8A-4147-A177-3AD203B41FA5}">
                      <a16:colId xmlns:a16="http://schemas.microsoft.com/office/drawing/2014/main" val="701467167"/>
                    </a:ext>
                  </a:extLst>
                </a:gridCol>
                <a:gridCol w="2956143">
                  <a:extLst>
                    <a:ext uri="{9D8B030D-6E8A-4147-A177-3AD203B41FA5}">
                      <a16:colId xmlns:a16="http://schemas.microsoft.com/office/drawing/2014/main" val="1102669116"/>
                    </a:ext>
                  </a:extLst>
                </a:gridCol>
                <a:gridCol w="1540701">
                  <a:extLst>
                    <a:ext uri="{9D8B030D-6E8A-4147-A177-3AD203B41FA5}">
                      <a16:colId xmlns:a16="http://schemas.microsoft.com/office/drawing/2014/main" val="1459112717"/>
                    </a:ext>
                  </a:extLst>
                </a:gridCol>
                <a:gridCol w="2393494">
                  <a:extLst>
                    <a:ext uri="{9D8B030D-6E8A-4147-A177-3AD203B41FA5}">
                      <a16:colId xmlns:a16="http://schemas.microsoft.com/office/drawing/2014/main" val="2017529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No</a:t>
                      </a:r>
                      <a:r>
                        <a:rPr lang="en-US" altLang="zh-CN" dirty="0"/>
                        <a:t>.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method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HTTP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method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URI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Path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34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getInterest</a:t>
                      </a:r>
                      <a:r>
                        <a:rPr lang="en-US" dirty="0" err="1"/>
                        <a:t>ByInterestId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GET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}/interest/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interestId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(OK)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interest by 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interestId</a:t>
                      </a:r>
                      <a:endParaRPr lang="en-CN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23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createInterest</a:t>
                      </a:r>
                      <a:r>
                        <a:rPr lang="en-US" dirty="0" err="1"/>
                        <a:t>ByInterestId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POST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}/interest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(CREATED)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reate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</a:t>
                      </a:r>
                      <a:endParaRPr lang="en-CN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7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update</a:t>
                      </a:r>
                      <a:r>
                        <a:rPr lang="en-US" altLang="zh-CN" dirty="0" err="1"/>
                        <a:t>Interest</a:t>
                      </a:r>
                      <a:r>
                        <a:rPr lang="en-US" dirty="0" err="1"/>
                        <a:t>ByInterestId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PUT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}/interest/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interestId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(OK)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pdate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by 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interestId</a:t>
                      </a:r>
                      <a:endParaRPr lang="en-CN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5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updateUserInterestCreditByInterestId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PUT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/user/{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userIid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}/interest/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interestId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credit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?credit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=#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(OK)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Update user interest credit</a:t>
                      </a:r>
                      <a:endParaRPr lang="en-CN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8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deleteUserInterestByInterestId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DELETE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/user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}/interest/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interestId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C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(OK)</a:t>
                      </a:r>
                      <a:endParaRPr lang="en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elete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by 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interestId</a:t>
                      </a:r>
                      <a:endParaRPr lang="en-CN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347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AD275B1-D0C9-904B-B916-6F1305416819}"/>
              </a:ext>
            </a:extLst>
          </p:cNvPr>
          <p:cNvSpPr txBox="1"/>
          <p:nvPr/>
        </p:nvSpPr>
        <p:spPr>
          <a:xfrm>
            <a:off x="390395" y="341426"/>
            <a:ext cx="402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REST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APIs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Design</a:t>
            </a:r>
            <a:endParaRPr lang="en-CN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37F06-12D6-A14F-ABFD-19453F27BA32}"/>
              </a:ext>
            </a:extLst>
          </p:cNvPr>
          <p:cNvSpPr txBox="1"/>
          <p:nvPr/>
        </p:nvSpPr>
        <p:spPr>
          <a:xfrm>
            <a:off x="4678748" y="464536"/>
            <a:ext cx="1689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Interest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Entity</a:t>
            </a:r>
            <a:endParaRPr lang="en-CN" sz="2000" b="1" dirty="0"/>
          </a:p>
        </p:txBody>
      </p:sp>
    </p:spTree>
    <p:extLst>
      <p:ext uri="{BB962C8B-B14F-4D97-AF65-F5344CB8AC3E}">
        <p14:creationId xmlns:p14="http://schemas.microsoft.com/office/powerpoint/2010/main" val="880819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D22012-3878-D54A-9AEA-0C0BFAE7CCB2}"/>
              </a:ext>
            </a:extLst>
          </p:cNvPr>
          <p:cNvSpPr txBox="1"/>
          <p:nvPr/>
        </p:nvSpPr>
        <p:spPr>
          <a:xfrm>
            <a:off x="425885" y="413359"/>
            <a:ext cx="19847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Swagger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3.0</a:t>
            </a:r>
          </a:p>
          <a:p>
            <a:r>
              <a:rPr lang="en-US" altLang="zh-CN" sz="2800" b="1" dirty="0"/>
              <a:t>API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docs</a:t>
            </a:r>
            <a:endParaRPr lang="en-CN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0CD70-6C07-9C40-BF8F-9F817262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34" y="2678060"/>
            <a:ext cx="7682630" cy="376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0AB91-BD63-3C48-B6FE-9AE058BAE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3359"/>
            <a:ext cx="5750594" cy="42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08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277F4-EA6A-EC48-869C-AF14FC14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6" y="213213"/>
            <a:ext cx="10666772" cy="5035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5E602-9063-794A-A373-EE4AABEA2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062" y="2660119"/>
            <a:ext cx="6051097" cy="3984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39222-0A4F-8D4A-97CE-AE5CD81F3148}"/>
              </a:ext>
            </a:extLst>
          </p:cNvPr>
          <p:cNvSpPr txBox="1"/>
          <p:nvPr/>
        </p:nvSpPr>
        <p:spPr>
          <a:xfrm>
            <a:off x="1954060" y="1716066"/>
            <a:ext cx="2220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FF0000"/>
                </a:solidFill>
              </a:rPr>
              <a:t>Request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body</a:t>
            </a:r>
            <a:endParaRPr lang="en-CN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F38BA-9F41-5E42-9928-9003ECAD0DD8}"/>
              </a:ext>
            </a:extLst>
          </p:cNvPr>
          <p:cNvSpPr txBox="1"/>
          <p:nvPr/>
        </p:nvSpPr>
        <p:spPr>
          <a:xfrm>
            <a:off x="6941507" y="3167390"/>
            <a:ext cx="2755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FF0000"/>
                </a:solidFill>
              </a:rPr>
              <a:t>Query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parameter</a:t>
            </a:r>
            <a:endParaRPr lang="en-C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01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5741</TotalTime>
  <Words>582</Words>
  <Application>Microsoft Macintosh PowerPoint</Application>
  <PresentationFormat>Widescreen</PresentationFormat>
  <Paragraphs>175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Ting</dc:creator>
  <cp:lastModifiedBy>Ting</cp:lastModifiedBy>
  <cp:revision>69</cp:revision>
  <dcterms:created xsi:type="dcterms:W3CDTF">2021-01-16T08:27:07Z</dcterms:created>
  <dcterms:modified xsi:type="dcterms:W3CDTF">2021-01-21T09:58:28Z</dcterms:modified>
</cp:coreProperties>
</file>